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1"/>
    <p:restoredTop sz="94663"/>
  </p:normalViewPr>
  <p:slideViewPr>
    <p:cSldViewPr snapToGrid="0" snapToObjects="1">
      <p:cViewPr varScale="1">
        <p:scale>
          <a:sx n="75" d="100"/>
          <a:sy n="75" d="100"/>
        </p:scale>
        <p:origin x="17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A3D1A-6070-5643-9C72-7205AF4B1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FFC38-8221-3B48-B0D9-26EBC353D7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B9CEF-575A-DA44-9611-B21C9DDD6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0C32A-23AA-F241-B289-8B0ACA344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D6F6A-A903-5746-A09A-60FD5C18A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18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BB810-A592-2844-89E6-9D7DB7D4D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C2F99A-F41E-DF46-A015-3CCE49D03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7E1CA-AC0A-3843-9B07-1F949D14E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83466-8D27-1C41-89C7-5D31D8D9E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853E4-44C9-244A-A18B-415017A90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5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96A297-C3C7-314B-AAD8-CC80CF1482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E0A04-A0A9-1E44-B4EC-05977CD29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1290B-FD86-FB49-AD32-2C6952E62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10B69-BA9E-0740-AC31-5D426DF65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5E2CC-DBEC-1B4C-B790-BB02AD44C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072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CB4C6-CA94-D743-ADCE-DCD226912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98975-262C-CF4D-A939-3E8AE89DC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75306-4983-C64F-85FC-A4C0A2ADC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412EB-B676-C143-B092-52362F586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B5554-5772-F444-96A7-DFB990842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9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6BD71-A7A2-AE48-BD61-5B85C242D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68D14-53B4-AB47-A0DB-1589C84B2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623B4-3A33-0E47-ACEA-DBDCC450B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FD937-71E0-3841-8502-9D36CFE8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06CE4-16D2-8642-A5C3-F8DF1C4CA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77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2F3C-F2EC-EA40-8F3A-F336BE88F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6AAC9-5F25-D840-99A0-56AC999BB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BCB0C7-5018-0943-93B2-39BAD1FED0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BE939-BB02-B242-97BA-978E1A96D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39F97-6425-C449-BFE2-9548D9BF4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56DAD-F639-D44B-8F51-44E8430F0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67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5D7CD-2515-B14F-97CC-032959398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CDE02-7064-9B42-B677-3A7FDABF7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51B51-A956-7D42-B6BE-B1A4A9448C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04908E-BA86-3C4D-9C10-BF78F69E85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404C5A-19D1-724D-AA1B-ADD2ABCD23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283E9A-61EA-BA49-A48C-94E2BFB1F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96C378-1B88-E949-8280-4FDEB812F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ADE25B-BA2A-8B4E-9941-6CA9BBC40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85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D5770-E601-3F4E-8954-B572C63D0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53CB79-DE42-7041-86BC-527A71F7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D7616B-70E6-494F-A4C6-29A8C444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7ADB4A-3431-4B4C-9973-185389D24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20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3D7070-6B56-9E43-9CDA-4168EEDD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1D7962-A958-824F-B815-AF3A30AE7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99FF9-64D2-E84D-B135-EB669EC0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FBCA9-78F8-CA47-B2C0-1343A0763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1F5F7-BE7C-D140-93A3-8E7C0DC0D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493BA-E2AA-D444-B60E-8DDB4D0DE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89A2C-BF95-6840-AB0F-07796155A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9BD8ED-0C24-3545-8C63-B3BAD6DB5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D2DA4-6306-3242-9EDC-BE03E621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26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28F42-F5E9-0C46-8A3F-8B6AFA88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3967F-6B7B-9A42-9002-39C4130C25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DDEBA-5E70-0749-A73F-1CCF5B96B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80A1A-A61F-364D-A625-47A625982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BE20B-CE9E-B642-8B99-F2D8A6C1B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99287-13CC-4041-BD24-9FDBBEB74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14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53683A-8B64-074D-8366-66FCE4D57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F978A-70FB-2D4A-BEA8-7E88AB61C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18B15-1239-F146-9913-AE2682569A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4E8A9-6169-BE4B-818F-EF68E8C69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5012A-6D95-3D48-91FC-6E46F0C0A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14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4AB6F7-E235-FE40-9794-D45AAE06A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685501"/>
            <a:ext cx="6629400" cy="548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71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6F304-E417-1A4C-86F8-794D796E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using SVD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C5E945-6764-304F-AD14-9B2737BA9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949450"/>
            <a:ext cx="109474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28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2F39D5-C538-C942-930B-28662BC0B51A}"/>
              </a:ext>
            </a:extLst>
          </p:cNvPr>
          <p:cNvSpPr txBox="1"/>
          <p:nvPr/>
        </p:nvSpPr>
        <p:spPr>
          <a:xfrm>
            <a:off x="4694766" y="3013501"/>
            <a:ext cx="2802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Word2Vec</a:t>
            </a:r>
          </a:p>
        </p:txBody>
      </p:sp>
    </p:spTree>
    <p:extLst>
      <p:ext uri="{BB962C8B-B14F-4D97-AF65-F5344CB8AC3E}">
        <p14:creationId xmlns:p14="http://schemas.microsoft.com/office/powerpoint/2010/main" val="2378222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1EAA-629B-4149-8913-1DA96A3E6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Word2vec: Continuous bag of words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DECB9-C5F3-244B-97AA-92D5464870F3}"/>
              </a:ext>
            </a:extLst>
          </p:cNvPr>
          <p:cNvSpPr txBox="1"/>
          <p:nvPr/>
        </p:nvSpPr>
        <p:spPr>
          <a:xfrm>
            <a:off x="3153461" y="2468853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AF36D-752C-4443-81C1-EDB53EFE4837}"/>
              </a:ext>
            </a:extLst>
          </p:cNvPr>
          <p:cNvSpPr txBox="1"/>
          <p:nvPr/>
        </p:nvSpPr>
        <p:spPr>
          <a:xfrm>
            <a:off x="3890549" y="2468853"/>
            <a:ext cx="622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E1BB2-2039-704F-8CFA-BB6D3841FA0B}"/>
              </a:ext>
            </a:extLst>
          </p:cNvPr>
          <p:cNvSpPr txBox="1"/>
          <p:nvPr/>
        </p:nvSpPr>
        <p:spPr>
          <a:xfrm>
            <a:off x="4578072" y="2468853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jumped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769A3-85FB-8546-A80B-D513622ECCBF}"/>
              </a:ext>
            </a:extLst>
          </p:cNvPr>
          <p:cNvSpPr txBox="1"/>
          <p:nvPr/>
        </p:nvSpPr>
        <p:spPr>
          <a:xfrm>
            <a:off x="5946743" y="2468853"/>
            <a:ext cx="83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FC3D73-C000-A74E-8368-ED4A9C8C97D8}"/>
              </a:ext>
            </a:extLst>
          </p:cNvPr>
          <p:cNvSpPr txBox="1"/>
          <p:nvPr/>
        </p:nvSpPr>
        <p:spPr>
          <a:xfrm>
            <a:off x="6845414" y="2468853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C2167-8561-5549-A56E-42807BA91FC5}"/>
              </a:ext>
            </a:extLst>
          </p:cNvPr>
          <p:cNvSpPr txBox="1"/>
          <p:nvPr/>
        </p:nvSpPr>
        <p:spPr>
          <a:xfrm>
            <a:off x="7582503" y="2468853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puddle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6E829-130C-5649-872C-A2962750D61C}"/>
              </a:ext>
            </a:extLst>
          </p:cNvPr>
          <p:cNvSpPr/>
          <p:nvPr/>
        </p:nvSpPr>
        <p:spPr>
          <a:xfrm>
            <a:off x="4578072" y="2468853"/>
            <a:ext cx="1303562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55F0538E-69FC-B94F-9B36-A80E3F1F14F3}"/>
              </a:ext>
            </a:extLst>
          </p:cNvPr>
          <p:cNvCxnSpPr>
            <a:cxnSpLocks/>
            <a:stCxn id="5" idx="0"/>
            <a:endCxn id="10" idx="0"/>
          </p:cNvCxnSpPr>
          <p:nvPr/>
        </p:nvCxnSpPr>
        <p:spPr>
          <a:xfrm rot="5400000" flipH="1" flipV="1">
            <a:off x="4715804" y="1954805"/>
            <a:ext cx="12700" cy="1028097"/>
          </a:xfrm>
          <a:prstGeom prst="curvedConnector3">
            <a:avLst>
              <a:gd name="adj1" fmla="val 46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C861F1B-E7D4-F746-93E0-68F054A55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752" y="3631600"/>
            <a:ext cx="4271763" cy="28612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E3B4678-3EAD-0744-BC20-76580BCD16AF}"/>
              </a:ext>
            </a:extLst>
          </p:cNvPr>
          <p:cNvSpPr txBox="1"/>
          <p:nvPr/>
        </p:nvSpPr>
        <p:spPr>
          <a:xfrm>
            <a:off x="2385991" y="2468853"/>
            <a:ext cx="708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&lt;s&gt;</a:t>
            </a:r>
          </a:p>
        </p:txBody>
      </p:sp>
    </p:spTree>
    <p:extLst>
      <p:ext uri="{BB962C8B-B14F-4D97-AF65-F5344CB8AC3E}">
        <p14:creationId xmlns:p14="http://schemas.microsoft.com/office/powerpoint/2010/main" val="375206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1EAA-629B-4149-8913-1DA96A3E6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Word2vec: Continuous bag of words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DECB9-C5F3-244B-97AA-92D5464870F3}"/>
              </a:ext>
            </a:extLst>
          </p:cNvPr>
          <p:cNvSpPr txBox="1"/>
          <p:nvPr/>
        </p:nvSpPr>
        <p:spPr>
          <a:xfrm>
            <a:off x="3085727" y="1537520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AF36D-752C-4443-81C1-EDB53EFE4837}"/>
              </a:ext>
            </a:extLst>
          </p:cNvPr>
          <p:cNvSpPr txBox="1"/>
          <p:nvPr/>
        </p:nvSpPr>
        <p:spPr>
          <a:xfrm>
            <a:off x="3822815" y="1537520"/>
            <a:ext cx="622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E1BB2-2039-704F-8CFA-BB6D3841FA0B}"/>
              </a:ext>
            </a:extLst>
          </p:cNvPr>
          <p:cNvSpPr txBox="1"/>
          <p:nvPr/>
        </p:nvSpPr>
        <p:spPr>
          <a:xfrm>
            <a:off x="4510338" y="1537520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jumped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769A3-85FB-8546-A80B-D513622ECCBF}"/>
              </a:ext>
            </a:extLst>
          </p:cNvPr>
          <p:cNvSpPr txBox="1"/>
          <p:nvPr/>
        </p:nvSpPr>
        <p:spPr>
          <a:xfrm>
            <a:off x="5879009" y="1537520"/>
            <a:ext cx="83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FC3D73-C000-A74E-8368-ED4A9C8C97D8}"/>
              </a:ext>
            </a:extLst>
          </p:cNvPr>
          <p:cNvSpPr txBox="1"/>
          <p:nvPr/>
        </p:nvSpPr>
        <p:spPr>
          <a:xfrm>
            <a:off x="6777680" y="1537520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C2167-8561-5549-A56E-42807BA91FC5}"/>
              </a:ext>
            </a:extLst>
          </p:cNvPr>
          <p:cNvSpPr txBox="1"/>
          <p:nvPr/>
        </p:nvSpPr>
        <p:spPr>
          <a:xfrm>
            <a:off x="7514769" y="1537520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puddle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6E829-130C-5649-872C-A2962750D61C}"/>
              </a:ext>
            </a:extLst>
          </p:cNvPr>
          <p:cNvSpPr/>
          <p:nvPr/>
        </p:nvSpPr>
        <p:spPr>
          <a:xfrm>
            <a:off x="4510338" y="1524421"/>
            <a:ext cx="1303562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D1474-DEB9-FB46-8FE9-794EDE1617D9}"/>
              </a:ext>
            </a:extLst>
          </p:cNvPr>
          <p:cNvSpPr txBox="1"/>
          <p:nvPr/>
        </p:nvSpPr>
        <p:spPr>
          <a:xfrm>
            <a:off x="2318257" y="1537520"/>
            <a:ext cx="708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&lt;s&gt;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3698F0-6916-7545-BED5-339BCE7FDA55}"/>
              </a:ext>
            </a:extLst>
          </p:cNvPr>
          <p:cNvGrpSpPr/>
          <p:nvPr/>
        </p:nvGrpSpPr>
        <p:grpSpPr>
          <a:xfrm>
            <a:off x="2285958" y="2315686"/>
            <a:ext cx="5814839" cy="553998"/>
            <a:chOff x="2327369" y="2964315"/>
            <a:chExt cx="5814839" cy="55399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3DC528E-820C-254A-8257-C177A233E235}"/>
                    </a:ext>
                  </a:extLst>
                </p:cNvPr>
                <p:cNvSpPr txBox="1"/>
                <p:nvPr/>
              </p:nvSpPr>
              <p:spPr>
                <a:xfrm>
                  <a:off x="3094839" y="2964315"/>
                  <a:ext cx="80496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3DC528E-820C-254A-8257-C177A233E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4839" y="2964315"/>
                  <a:ext cx="804964" cy="553998"/>
                </a:xfrm>
                <a:prstGeom prst="rect">
                  <a:avLst/>
                </a:prstGeom>
                <a:blipFill>
                  <a:blip r:embed="rId2"/>
                  <a:stretch>
                    <a:fillRect l="-6250" r="-3125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A3F5B43-4F79-954F-A9AE-C6E0E50897A2}"/>
                    </a:ext>
                  </a:extLst>
                </p:cNvPr>
                <p:cNvSpPr txBox="1"/>
                <p:nvPr/>
              </p:nvSpPr>
              <p:spPr>
                <a:xfrm>
                  <a:off x="3862876" y="2964315"/>
                  <a:ext cx="80496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A3F5B43-4F79-954F-A9AE-C6E0E5089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2876" y="2964315"/>
                  <a:ext cx="804964" cy="553998"/>
                </a:xfrm>
                <a:prstGeom prst="rect">
                  <a:avLst/>
                </a:prstGeom>
                <a:blipFill>
                  <a:blip r:embed="rId3"/>
                  <a:stretch>
                    <a:fillRect l="-6250" r="-468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90F1C4-6F28-DF48-AD90-0456C8BACFF7}"/>
                    </a:ext>
                  </a:extLst>
                </p:cNvPr>
                <p:cNvSpPr txBox="1"/>
                <p:nvPr/>
              </p:nvSpPr>
              <p:spPr>
                <a:xfrm>
                  <a:off x="2327369" y="2964315"/>
                  <a:ext cx="80496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90F1C4-6F28-DF48-AD90-0456C8BACF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369" y="2964315"/>
                  <a:ext cx="804964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7937" r="-476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519B5E1-C601-D54C-A51E-BFDA15A04F84}"/>
                    </a:ext>
                  </a:extLst>
                </p:cNvPr>
                <p:cNvSpPr txBox="1"/>
                <p:nvPr/>
              </p:nvSpPr>
              <p:spPr>
                <a:xfrm>
                  <a:off x="6814466" y="2964315"/>
                  <a:ext cx="559705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519B5E1-C601-D54C-A51E-BFDA15A04F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4466" y="2964315"/>
                  <a:ext cx="559705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889" r="-666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DB9BE16-1D71-8B41-8B43-253783956AA2}"/>
                    </a:ext>
                  </a:extLst>
                </p:cNvPr>
                <p:cNvSpPr txBox="1"/>
                <p:nvPr/>
              </p:nvSpPr>
              <p:spPr>
                <a:xfrm>
                  <a:off x="7582503" y="2964315"/>
                  <a:ext cx="559705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DB9BE16-1D71-8B41-8B43-253783956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2503" y="2964315"/>
                  <a:ext cx="559705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8889" r="-4444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883C6AD-F26D-4E4D-9594-A1172BBBFCE3}"/>
                    </a:ext>
                  </a:extLst>
                </p:cNvPr>
                <p:cNvSpPr txBox="1"/>
                <p:nvPr/>
              </p:nvSpPr>
              <p:spPr>
                <a:xfrm>
                  <a:off x="6046996" y="2964315"/>
                  <a:ext cx="54899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883C6AD-F26D-4E4D-9594-A1172BBBFC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996" y="2964315"/>
                  <a:ext cx="548996" cy="553998"/>
                </a:xfrm>
                <a:prstGeom prst="rect">
                  <a:avLst/>
                </a:prstGeom>
                <a:blipFill>
                  <a:blip r:embed="rId7"/>
                  <a:stretch>
                    <a:fillRect l="-9091" r="-4545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35D45B5-E53B-6248-982F-5933E4AB8347}"/>
              </a:ext>
            </a:extLst>
          </p:cNvPr>
          <p:cNvSpPr txBox="1"/>
          <p:nvPr/>
        </p:nvSpPr>
        <p:spPr>
          <a:xfrm>
            <a:off x="8919915" y="2315686"/>
            <a:ext cx="288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One-hot vectors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6B866F1-7FB9-9F4C-8DC1-37B08DE2BAF9}"/>
              </a:ext>
            </a:extLst>
          </p:cNvPr>
          <p:cNvGrpSpPr/>
          <p:nvPr/>
        </p:nvGrpSpPr>
        <p:grpSpPr>
          <a:xfrm>
            <a:off x="2362933" y="3333722"/>
            <a:ext cx="5821251" cy="553998"/>
            <a:chOff x="2327369" y="2964315"/>
            <a:chExt cx="5821251" cy="55399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FAF4C5-096B-D745-82F7-0E6203DFD42D}"/>
                    </a:ext>
                  </a:extLst>
                </p:cNvPr>
                <p:cNvSpPr txBox="1"/>
                <p:nvPr/>
              </p:nvSpPr>
              <p:spPr>
                <a:xfrm>
                  <a:off x="3094839" y="2964315"/>
                  <a:ext cx="81137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FAF4C5-096B-D745-82F7-0E6203DFD4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4839" y="2964315"/>
                  <a:ext cx="811376" cy="553998"/>
                </a:xfrm>
                <a:prstGeom prst="rect">
                  <a:avLst/>
                </a:prstGeom>
                <a:blipFill>
                  <a:blip r:embed="rId8"/>
                  <a:stretch>
                    <a:fillRect l="-6154" r="-4615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8197344-F539-4B4A-B505-3781BE66F69A}"/>
                    </a:ext>
                  </a:extLst>
                </p:cNvPr>
                <p:cNvSpPr txBox="1"/>
                <p:nvPr/>
              </p:nvSpPr>
              <p:spPr>
                <a:xfrm>
                  <a:off x="3862876" y="2964315"/>
                  <a:ext cx="81137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8197344-F539-4B4A-B505-3781BE66F6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2876" y="2964315"/>
                  <a:ext cx="811376" cy="553998"/>
                </a:xfrm>
                <a:prstGeom prst="rect">
                  <a:avLst/>
                </a:prstGeom>
                <a:blipFill>
                  <a:blip r:embed="rId9"/>
                  <a:stretch>
                    <a:fillRect l="-6154" r="-307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A75723B-671E-CD40-AB84-A2E39903479C}"/>
                    </a:ext>
                  </a:extLst>
                </p:cNvPr>
                <p:cNvSpPr txBox="1"/>
                <p:nvPr/>
              </p:nvSpPr>
              <p:spPr>
                <a:xfrm>
                  <a:off x="2327369" y="2964315"/>
                  <a:ext cx="81137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A75723B-671E-CD40-AB84-A2E3990347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369" y="2964315"/>
                  <a:ext cx="811376" cy="553998"/>
                </a:xfrm>
                <a:prstGeom prst="rect">
                  <a:avLst/>
                </a:prstGeom>
                <a:blipFill>
                  <a:blip r:embed="rId10"/>
                  <a:stretch>
                    <a:fillRect l="-6154" r="-307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1175A06-3720-0148-813E-38183E384E5B}"/>
                    </a:ext>
                  </a:extLst>
                </p:cNvPr>
                <p:cNvSpPr txBox="1"/>
                <p:nvPr/>
              </p:nvSpPr>
              <p:spPr>
                <a:xfrm>
                  <a:off x="6814466" y="2964315"/>
                  <a:ext cx="56611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1175A06-3720-0148-813E-38183E384E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4466" y="2964315"/>
                  <a:ext cx="566117" cy="553998"/>
                </a:xfrm>
                <a:prstGeom prst="rect">
                  <a:avLst/>
                </a:prstGeom>
                <a:blipFill>
                  <a:blip r:embed="rId11"/>
                  <a:stretch>
                    <a:fillRect l="-8696" r="-652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554A327-B75D-7F4F-B09D-E024960A25D7}"/>
                    </a:ext>
                  </a:extLst>
                </p:cNvPr>
                <p:cNvSpPr txBox="1"/>
                <p:nvPr/>
              </p:nvSpPr>
              <p:spPr>
                <a:xfrm>
                  <a:off x="7582503" y="2964315"/>
                  <a:ext cx="56611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554A327-B75D-7F4F-B09D-E024960A25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2503" y="2964315"/>
                  <a:ext cx="566117" cy="553998"/>
                </a:xfrm>
                <a:prstGeom prst="rect">
                  <a:avLst/>
                </a:prstGeom>
                <a:blipFill>
                  <a:blip r:embed="rId12"/>
                  <a:stretch>
                    <a:fillRect l="-11364" r="-681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5EE2F38-B742-644A-A577-11EF778CF6F1}"/>
                    </a:ext>
                  </a:extLst>
                </p:cNvPr>
                <p:cNvSpPr txBox="1"/>
                <p:nvPr/>
              </p:nvSpPr>
              <p:spPr>
                <a:xfrm>
                  <a:off x="6046996" y="2964315"/>
                  <a:ext cx="5554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5EE2F38-B742-644A-A577-11EF778CF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996" y="2964315"/>
                  <a:ext cx="555408" cy="553998"/>
                </a:xfrm>
                <a:prstGeom prst="rect">
                  <a:avLst/>
                </a:prstGeom>
                <a:blipFill>
                  <a:blip r:embed="rId13"/>
                  <a:stretch>
                    <a:fillRect l="-8889" r="-4444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844CA99-18CF-E84C-AA48-965170035779}"/>
              </a:ext>
            </a:extLst>
          </p:cNvPr>
          <p:cNvSpPr txBox="1"/>
          <p:nvPr/>
        </p:nvSpPr>
        <p:spPr>
          <a:xfrm>
            <a:off x="8919915" y="3287555"/>
            <a:ext cx="288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Word vectors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387243-73A9-094A-A2FF-29FBA7454721}"/>
                  </a:ext>
                </a:extLst>
              </p:cNvPr>
              <p:cNvSpPr txBox="1"/>
              <p:nvPr/>
            </p:nvSpPr>
            <p:spPr>
              <a:xfrm>
                <a:off x="5017266" y="5382034"/>
                <a:ext cx="7281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387243-73A9-094A-A2FF-29FBA7454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266" y="5382034"/>
                <a:ext cx="728133" cy="646331"/>
              </a:xfrm>
              <a:prstGeom prst="rect">
                <a:avLst/>
              </a:prstGeom>
              <a:blipFill>
                <a:blip r:embed="rId14"/>
                <a:stretch>
                  <a:fillRect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69299B1-32C9-654C-92E9-3DA82806A082}"/>
              </a:ext>
            </a:extLst>
          </p:cNvPr>
          <p:cNvSpPr txBox="1"/>
          <p:nvPr/>
        </p:nvSpPr>
        <p:spPr>
          <a:xfrm>
            <a:off x="4961466" y="4139978"/>
            <a:ext cx="852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avg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4A2E10C-7D5A-4C4E-8155-1D75561F30FB}"/>
              </a:ext>
            </a:extLst>
          </p:cNvPr>
          <p:cNvCxnSpPr>
            <a:stCxn id="24" idx="2"/>
            <a:endCxn id="32" idx="1"/>
          </p:cNvCxnSpPr>
          <p:nvPr/>
        </p:nvCxnSpPr>
        <p:spPr>
          <a:xfrm rot="16200000" flipH="1">
            <a:off x="3577331" y="3079009"/>
            <a:ext cx="575424" cy="219284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385737F-7B9E-DA44-B932-8E093AE498D0}"/>
              </a:ext>
            </a:extLst>
          </p:cNvPr>
          <p:cNvCxnSpPr>
            <a:stCxn id="22" idx="2"/>
          </p:cNvCxnSpPr>
          <p:nvPr/>
        </p:nvCxnSpPr>
        <p:spPr>
          <a:xfrm rot="16200000" flipH="1">
            <a:off x="3975305" y="3448505"/>
            <a:ext cx="464037" cy="134246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BC3D8E63-6B94-C546-996E-4122FFCCD329}"/>
              </a:ext>
            </a:extLst>
          </p:cNvPr>
          <p:cNvCxnSpPr>
            <a:stCxn id="23" idx="2"/>
          </p:cNvCxnSpPr>
          <p:nvPr/>
        </p:nvCxnSpPr>
        <p:spPr>
          <a:xfrm rot="16200000" flipH="1">
            <a:off x="4351412" y="3840435"/>
            <a:ext cx="428041" cy="52260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2D4C7485-0ECC-2D47-AECE-F038A5A8BB88}"/>
              </a:ext>
            </a:extLst>
          </p:cNvPr>
          <p:cNvCxnSpPr>
            <a:stCxn id="27" idx="2"/>
          </p:cNvCxnSpPr>
          <p:nvPr/>
        </p:nvCxnSpPr>
        <p:spPr>
          <a:xfrm rot="5400000">
            <a:off x="5821527" y="3779869"/>
            <a:ext cx="430886" cy="64658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C282345C-9346-2A4B-B134-ED42B27B0267}"/>
              </a:ext>
            </a:extLst>
          </p:cNvPr>
          <p:cNvCxnSpPr>
            <a:cxnSpLocks/>
            <a:stCxn id="25" idx="2"/>
            <a:endCxn id="32" idx="3"/>
          </p:cNvCxnSpPr>
          <p:nvPr/>
        </p:nvCxnSpPr>
        <p:spPr>
          <a:xfrm rot="5400000">
            <a:off x="6185783" y="3515838"/>
            <a:ext cx="575424" cy="131918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CFC51293-BB05-E241-BA5C-C6497496718D}"/>
              </a:ext>
            </a:extLst>
          </p:cNvPr>
          <p:cNvCxnSpPr>
            <a:cxnSpLocks/>
            <a:stCxn id="26" idx="2"/>
            <a:endCxn id="32" idx="3"/>
          </p:cNvCxnSpPr>
          <p:nvPr/>
        </p:nvCxnSpPr>
        <p:spPr>
          <a:xfrm rot="5400000">
            <a:off x="6569801" y="3131819"/>
            <a:ext cx="575424" cy="20872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37D4B9E7-5655-034D-B076-C137FAE07121}"/>
              </a:ext>
            </a:extLst>
          </p:cNvPr>
          <p:cNvCxnSpPr>
            <a:cxnSpLocks/>
            <a:stCxn id="32" idx="2"/>
            <a:endCxn id="19" idx="0"/>
          </p:cNvCxnSpPr>
          <p:nvPr/>
        </p:nvCxnSpPr>
        <p:spPr>
          <a:xfrm rot="5400000">
            <a:off x="5086646" y="5080996"/>
            <a:ext cx="595725" cy="63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0BB458-3D9E-D54A-B0A5-C49409C043D7}"/>
                  </a:ext>
                </a:extLst>
              </p:cNvPr>
              <p:cNvSpPr txBox="1"/>
              <p:nvPr/>
            </p:nvSpPr>
            <p:spPr>
              <a:xfrm>
                <a:off x="1288151" y="5320480"/>
                <a:ext cx="14477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0BB458-3D9E-D54A-B0A5-C49409C04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151" y="5320480"/>
                <a:ext cx="1447704" cy="492443"/>
              </a:xfrm>
              <a:prstGeom prst="rect">
                <a:avLst/>
              </a:prstGeom>
              <a:blipFill>
                <a:blip r:embed="rId15"/>
                <a:stretch>
                  <a:fillRect l="-2609" t="-20000" r="-173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59649C5-0112-6B4D-BADE-171E500BE834}"/>
                  </a:ext>
                </a:extLst>
              </p:cNvPr>
              <p:cNvSpPr txBox="1"/>
              <p:nvPr/>
            </p:nvSpPr>
            <p:spPr>
              <a:xfrm>
                <a:off x="1265541" y="5945478"/>
                <a:ext cx="1500218" cy="510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59649C5-0112-6B4D-BADE-171E500BE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541" y="5945478"/>
                <a:ext cx="1500218" cy="510909"/>
              </a:xfrm>
              <a:prstGeom prst="rect">
                <a:avLst/>
              </a:prstGeom>
              <a:blipFill>
                <a:blip r:embed="rId16"/>
                <a:stretch>
                  <a:fillRect l="-2521" t="-7500" r="-4202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D95E54E-94E8-0042-9FF3-141910D93A5E}"/>
                  </a:ext>
                </a:extLst>
              </p:cNvPr>
              <p:cNvSpPr txBox="1"/>
              <p:nvPr/>
            </p:nvSpPr>
            <p:spPr>
              <a:xfrm>
                <a:off x="6712571" y="5428201"/>
                <a:ext cx="31592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D95E54E-94E8-0042-9FF3-141910D93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571" y="5428201"/>
                <a:ext cx="3159263" cy="553998"/>
              </a:xfrm>
              <a:prstGeom prst="rect">
                <a:avLst/>
              </a:prstGeom>
              <a:blipFill>
                <a:blip r:embed="rId17"/>
                <a:stretch>
                  <a:fillRect l="-2811" t="-15556" r="-441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14FC2986-A051-344E-9533-3BF2EAF3E3D7}"/>
              </a:ext>
            </a:extLst>
          </p:cNvPr>
          <p:cNvSpPr txBox="1"/>
          <p:nvPr/>
        </p:nvSpPr>
        <p:spPr>
          <a:xfrm>
            <a:off x="6297339" y="6085317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jumped</a:t>
            </a:r>
          </a:p>
        </p:txBody>
      </p:sp>
    </p:spTree>
    <p:extLst>
      <p:ext uri="{BB962C8B-B14F-4D97-AF65-F5344CB8AC3E}">
        <p14:creationId xmlns:p14="http://schemas.microsoft.com/office/powerpoint/2010/main" val="2202070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05A1AC-F8A6-AA4F-82DA-7584BEE5EE08}"/>
              </a:ext>
            </a:extLst>
          </p:cNvPr>
          <p:cNvSpPr txBox="1"/>
          <p:nvPr/>
        </p:nvSpPr>
        <p:spPr>
          <a:xfrm>
            <a:off x="4261945" y="3013501"/>
            <a:ext cx="3668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Word Vectors</a:t>
            </a:r>
          </a:p>
        </p:txBody>
      </p:sp>
    </p:spTree>
    <p:extLst>
      <p:ext uri="{BB962C8B-B14F-4D97-AF65-F5344CB8AC3E}">
        <p14:creationId xmlns:p14="http://schemas.microsoft.com/office/powerpoint/2010/main" val="1404752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87CC9-2A4B-8543-B668-B8C0D2871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2CB32F-94E6-EA4C-A777-E849EC6208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220858"/>
              </a:xfrm>
            </p:spPr>
            <p:txBody>
              <a:bodyPr/>
              <a:lstStyle/>
              <a:p>
                <a:r>
                  <a:rPr lang="en-US" dirty="0"/>
                  <a:t>Let |V| be the size of the vocabulary</a:t>
                </a:r>
              </a:p>
              <a:p>
                <a:r>
                  <a:rPr lang="en-US" dirty="0"/>
                  <a:t>Assign each word to a unique index from 1..|V|</a:t>
                </a:r>
              </a:p>
              <a:p>
                <a:r>
                  <a:rPr lang="en-US" dirty="0"/>
                  <a:t>Represent each word as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dirty="0"/>
                  <a:t> vector</a:t>
                </a:r>
              </a:p>
              <a:p>
                <a:r>
                  <a:rPr lang="en-US" dirty="0"/>
                  <a:t>The vector has a one at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all other values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2CB32F-94E6-EA4C-A777-E849EC6208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220858"/>
              </a:xfrm>
              <a:blipFill>
                <a:blip r:embed="rId2"/>
                <a:stretch>
                  <a:fillRect l="-965" t="-5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E7BA7A1-A379-214F-A14D-E45B76362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159" y="4181420"/>
            <a:ext cx="8922126" cy="222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4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64FC-11F5-4640-87DF-BCC59E6F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vectors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E5B898-4342-174B-8F3F-4D35FFC3A8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Problems with similarity over one-hot vectors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𝑐𝑎𝑡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𝑑𝑜𝑔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𝑗𝑜𝑘𝑒𝑟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𝑑𝑜𝑔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Idea: reduce the size of the large sparse one-hot vector</a:t>
                </a:r>
              </a:p>
              <a:p>
                <a:r>
                  <a:rPr lang="en-US" dirty="0"/>
                  <a:t>Embed large sparse vector into a dense subspace.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E5B898-4342-174B-8F3F-4D35FFC3A8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85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2F39D5-C538-C942-930B-28662BC0B51A}"/>
              </a:ext>
            </a:extLst>
          </p:cNvPr>
          <p:cNvSpPr txBox="1"/>
          <p:nvPr/>
        </p:nvSpPr>
        <p:spPr>
          <a:xfrm>
            <a:off x="2243666" y="3013501"/>
            <a:ext cx="7704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Singular Value Decomposition</a:t>
            </a:r>
          </a:p>
        </p:txBody>
      </p:sp>
    </p:spTree>
    <p:extLst>
      <p:ext uri="{BB962C8B-B14F-4D97-AF65-F5344CB8AC3E}">
        <p14:creationId xmlns:p14="http://schemas.microsoft.com/office/powerpoint/2010/main" val="2254194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506D-1B76-F640-861E-8F855DC8B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Window-based co-occurrence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8DB348-D913-A34E-9000-E56C5B10E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06500"/>
            <a:ext cx="83693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4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506D-1B76-F640-861E-8F855DC8B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Window-based co-occurrence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057C5B-CB01-B048-A21E-0C20B6A88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4000"/>
            <a:ext cx="12192000" cy="47505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D093FF-633F-994B-9468-F95CC27A4848}"/>
                  </a:ext>
                </a:extLst>
              </p:cNvPr>
              <p:cNvSpPr txBox="1"/>
              <p:nvPr/>
            </p:nvSpPr>
            <p:spPr>
              <a:xfrm>
                <a:off x="262466" y="1105913"/>
                <a:ext cx="5757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D093FF-633F-994B-9468-F95CC27A4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66" y="1105913"/>
                <a:ext cx="57573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4457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121A0-1907-914B-8B88-9DEA1478C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F3B1EB-0819-FF46-B57D-64F9B64C9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0850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word co-occurrence matrix</a:t>
                </a:r>
              </a:p>
              <a:p>
                <a:r>
                  <a:rPr lang="en-US" dirty="0"/>
                  <a:t>Apply SVD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Select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columns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to 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-dimensional vectors</a:t>
                </a:r>
              </a:p>
              <a:p>
                <a:r>
                  <a:rPr lang="en-US" dirty="0"/>
                  <a:t>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a diagonal matrix with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 amount of variance captured by 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dimensions is given by: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F3B1EB-0819-FF46-B57D-64F9B64C9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085042"/>
              </a:xfrm>
              <a:blipFill>
                <a:blip r:embed="rId2"/>
                <a:stretch>
                  <a:fillRect l="-965" t="-3704" b="-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3A635A-251F-B744-96DB-3ED6AC225FCF}"/>
                  </a:ext>
                </a:extLst>
              </p:cNvPr>
              <p:cNvSpPr txBox="1"/>
              <p:nvPr/>
            </p:nvSpPr>
            <p:spPr>
              <a:xfrm>
                <a:off x="4639734" y="4596426"/>
                <a:ext cx="2150533" cy="1219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=1..|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3A635A-251F-B744-96DB-3ED6AC225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734" y="4596426"/>
                <a:ext cx="2150533" cy="1219116"/>
              </a:xfrm>
              <a:prstGeom prst="rect">
                <a:avLst/>
              </a:prstGeom>
              <a:blipFill>
                <a:blip r:embed="rId3"/>
                <a:stretch>
                  <a:fillRect l="-23392" t="-64948" b="-91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8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C933A-241F-C34A-ACBD-8ACBF047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using SVD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BC10C-A33C-AD42-868B-44975F28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1835150"/>
            <a:ext cx="114935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01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227</Words>
  <Application>Microsoft Macintosh PowerPoint</Application>
  <PresentationFormat>Widescreen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One-hot vectors</vt:lpstr>
      <vt:lpstr>One-hot vectors </vt:lpstr>
      <vt:lpstr>PowerPoint Presentation</vt:lpstr>
      <vt:lpstr>Window-based co-occurrence matrix</vt:lpstr>
      <vt:lpstr>Window-based co-occurrence matrix</vt:lpstr>
      <vt:lpstr>Singular Value Decomposition</vt:lpstr>
      <vt:lpstr>Dimensionality reduction using SVD</vt:lpstr>
      <vt:lpstr>Dimensionality reduction using SVD</vt:lpstr>
      <vt:lpstr>PowerPoint Presentation</vt:lpstr>
      <vt:lpstr>Word2vec: Continuous bag of words</vt:lpstr>
      <vt:lpstr>Word2vec: Continuous bag of words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Anoop Sarkar</dc:creator>
  <cp:lastModifiedBy>Anoop Sarkar</cp:lastModifiedBy>
  <cp:revision>45</cp:revision>
  <dcterms:created xsi:type="dcterms:W3CDTF">2019-10-08T15:19:54Z</dcterms:created>
  <dcterms:modified xsi:type="dcterms:W3CDTF">2019-10-08T23:18:15Z</dcterms:modified>
</cp:coreProperties>
</file>